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330" r:id="rId4"/>
    <p:sldId id="264" r:id="rId5"/>
    <p:sldId id="265" r:id="rId6"/>
    <p:sldId id="271" r:id="rId7"/>
    <p:sldId id="267" r:id="rId8"/>
    <p:sldId id="270" r:id="rId9"/>
    <p:sldId id="274" r:id="rId10"/>
    <p:sldId id="287" r:id="rId11"/>
    <p:sldId id="278" r:id="rId12"/>
    <p:sldId id="289" r:id="rId13"/>
    <p:sldId id="276" r:id="rId14"/>
    <p:sldId id="279" r:id="rId15"/>
    <p:sldId id="280" r:id="rId16"/>
    <p:sldId id="281" r:id="rId17"/>
    <p:sldId id="299" r:id="rId18"/>
    <p:sldId id="282" r:id="rId19"/>
    <p:sldId id="290" r:id="rId20"/>
    <p:sldId id="283" r:id="rId21"/>
    <p:sldId id="284" r:id="rId22"/>
    <p:sldId id="294" r:id="rId23"/>
    <p:sldId id="304" r:id="rId24"/>
    <p:sldId id="302" r:id="rId25"/>
    <p:sldId id="305" r:id="rId26"/>
    <p:sldId id="308" r:id="rId27"/>
    <p:sldId id="309" r:id="rId28"/>
    <p:sldId id="311" r:id="rId29"/>
    <p:sldId id="312" r:id="rId30"/>
    <p:sldId id="310" r:id="rId31"/>
    <p:sldId id="306" r:id="rId32"/>
    <p:sldId id="313" r:id="rId33"/>
    <p:sldId id="317" r:id="rId34"/>
    <p:sldId id="318" r:id="rId35"/>
    <p:sldId id="322" r:id="rId36"/>
    <p:sldId id="319" r:id="rId37"/>
    <p:sldId id="320" r:id="rId38"/>
    <p:sldId id="314" r:id="rId39"/>
    <p:sldId id="321" r:id="rId40"/>
    <p:sldId id="325" r:id="rId41"/>
    <p:sldId id="329" r:id="rId42"/>
    <p:sldId id="315" r:id="rId43"/>
    <p:sldId id="269" r:id="rId44"/>
    <p:sldId id="300" r:id="rId45"/>
    <p:sldId id="301" r:id="rId46"/>
    <p:sldId id="327" r:id="rId47"/>
    <p:sldId id="298" r:id="rId48"/>
    <p:sldId id="326" r:id="rId49"/>
    <p:sldId id="328" r:id="rId50"/>
    <p:sldId id="260" r:id="rId51"/>
    <p:sldId id="261" r:id="rId52"/>
    <p:sldId id="262" r:id="rId53"/>
    <p:sldId id="263" r:id="rId54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6"/>
      <p:bold r:id="rId57"/>
      <p:italic r:id="rId58"/>
      <p:boldItalic r:id="rId59"/>
    </p:embeddedFont>
    <p:embeddedFont>
      <p:font typeface="NikoshBAN" panose="02000000000000000000" pitchFamily="2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Garamond" panose="02020404030301010803" pitchFamily="18" charset="0"/>
      <p:regular r:id="rId65"/>
      <p:bold r:id="rId66"/>
      <p:italic r:id="rId67"/>
    </p:embeddedFont>
    <p:embeddedFont>
      <p:font typeface="Book Antiqua" panose="02040602050305030304" pitchFamily="18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496C8-F030-4436-A64E-2C9AF824CBD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98754-9793-4C86-A0B1-A1596192E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86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6DD11E-72BC-4C46-8235-BC3CB0E197BB}" type="slidenum">
              <a:rPr lang="en-US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13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1ECC7-9C22-4933-8CB6-6BD1DD7B4E0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40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5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3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20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5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8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89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D86EF-40B5-4B71-AAC2-EF30180615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207E9E-0014-42F1-857A-9D8548DAF587}" type="slidenum">
              <a:rPr lang="en-US" altLang="en-US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7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1ECC7-9C22-4933-8CB6-6BD1DD7B4E0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64633" y="3651266"/>
            <a:ext cx="4400551" cy="1244199"/>
          </a:xfrm>
          <a:prstGeom prst="wedgeRoundRectCallout">
            <a:avLst>
              <a:gd name="adj1" fmla="val -44370"/>
              <a:gd name="adj2" fmla="val -125251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9550" y="3733800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24">
            <a:off x="1086935" y="669747"/>
            <a:ext cx="3948810" cy="31966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শুভেচ্ছা </a:t>
            </a:r>
            <a:endParaRPr lang="en-US" sz="48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7"/>
          <p:cNvGrpSpPr>
            <a:grpSpLocks/>
          </p:cNvGrpSpPr>
          <p:nvPr/>
        </p:nvGrpSpPr>
        <p:grpSpPr bwMode="auto">
          <a:xfrm>
            <a:off x="1524000" y="314325"/>
            <a:ext cx="7150100" cy="5029200"/>
            <a:chOff x="596153" y="304800"/>
            <a:chExt cx="8077200" cy="3048000"/>
          </a:xfrm>
        </p:grpSpPr>
        <p:grpSp>
          <p:nvGrpSpPr>
            <p:cNvPr id="48145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48147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64026" y="5734330"/>
            <a:ext cx="89916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কীভাবে প্রবাহিত হচ্ছে?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49425" y="4933950"/>
            <a:ext cx="5641975" cy="342900"/>
            <a:chOff x="1749425" y="4933950"/>
            <a:chExt cx="5641975" cy="342900"/>
          </a:xfrm>
        </p:grpSpPr>
        <p:sp>
          <p:nvSpPr>
            <p:cNvPr id="19" name="Rectangle 18"/>
            <p:cNvSpPr/>
            <p:nvPr/>
          </p:nvSpPr>
          <p:spPr>
            <a:xfrm>
              <a:off x="1749425" y="4933950"/>
              <a:ext cx="2851150" cy="342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তরঙ্গ প্রবাহের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5008562" y="5105400"/>
              <a:ext cx="238283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7969" y="839975"/>
            <a:ext cx="961231" cy="4745037"/>
            <a:chOff x="457200" y="1600200"/>
            <a:chExt cx="960205" cy="3505200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-1008369" y="3065769"/>
              <a:ext cx="3505200" cy="574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মাধ্যমের কণাগুলোর </a:t>
              </a:r>
              <a:r>
                <a:rPr lang="bn-IN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কম্পনের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417405" y="2668391"/>
              <a:ext cx="0" cy="14635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09048" y="5767386"/>
            <a:ext cx="8767856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সমকোণে প্রবাহিত হচ্ছে।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898" y="5742454"/>
            <a:ext cx="8767856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ধরনের তরঙ্গকে অনুপ্রস্থ বা আড় তরঙ্গ বলে।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75970" y="423333"/>
            <a:ext cx="4994603" cy="646331"/>
          </a:xfrm>
          <a:prstGeom prst="rect">
            <a:avLst/>
          </a:prstGeom>
          <a:solidFill>
            <a:srgbClr val="00FF00"/>
          </a:solidFill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তরঙ্গের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 ব্যাখ্যা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কর ?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9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"/>
                            </p:stCondLst>
                            <p:childTnLst>
                              <p:par>
                                <p:cTn id="5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2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8337" y="5033821"/>
            <a:ext cx="1943100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অনুপ্রস্থ তরঙ্গ</a:t>
            </a:r>
            <a:endParaRPr lang="en-US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8337" y="5623530"/>
            <a:ext cx="8738687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তরঙ্গ 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মাধ্যমের কণাগুলোর 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</a:t>
            </a:r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দিকের সাথে লম্বভাবে অগ্রসর হয় তাকে অনুপ্রস্থ তরঙ্গ বলে।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18" y="1066801"/>
            <a:ext cx="8734205" cy="394864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3119880" y="153157"/>
            <a:ext cx="2895600" cy="609600"/>
          </a:xfrm>
          <a:prstGeom prst="wedgeEllipseCallout">
            <a:avLst>
              <a:gd name="adj1" fmla="val -49270"/>
              <a:gd name="adj2" fmla="val 297085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অনুপ্রস্থ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51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550" y="5743576"/>
            <a:ext cx="878205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কীভাবে প্রবাহিত হচ্ছে?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152400" y="1143000"/>
            <a:ext cx="8782050" cy="3962400"/>
            <a:chOff x="361950" y="3429000"/>
            <a:chExt cx="8572500" cy="3352800"/>
          </a:xfrm>
        </p:grpSpPr>
        <p:pic>
          <p:nvPicPr>
            <p:cNvPr id="4916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3429000"/>
              <a:ext cx="85725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97492" y="6400312"/>
              <a:ext cx="1231949" cy="151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749425" y="4762500"/>
            <a:ext cx="5641975" cy="342900"/>
            <a:chOff x="1749425" y="4933950"/>
            <a:chExt cx="5641975" cy="342900"/>
          </a:xfrm>
        </p:grpSpPr>
        <p:sp>
          <p:nvSpPr>
            <p:cNvPr id="19" name="Rectangle 18"/>
            <p:cNvSpPr/>
            <p:nvPr/>
          </p:nvSpPr>
          <p:spPr>
            <a:xfrm>
              <a:off x="1749425" y="4933950"/>
              <a:ext cx="2851150" cy="3429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তরঙ্গ প্রবাহের 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694237" y="5105400"/>
              <a:ext cx="2697163" cy="190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14300" y="5684745"/>
            <a:ext cx="89916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ত্রে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তরঙ্গ মাধ্যমের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কণাগুলি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কম্পনের দিকের সাথে সমান্তরালে প্রবাহিত হচ্ছে।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304505" y="-1258094"/>
            <a:ext cx="611189" cy="4191000"/>
            <a:chOff x="457198" y="914400"/>
            <a:chExt cx="610537" cy="4191000"/>
          </a:xfrm>
        </p:grpSpPr>
        <p:sp>
          <p:nvSpPr>
            <p:cNvPr id="23" name="Rectangle 22"/>
            <p:cNvSpPr/>
            <p:nvPr/>
          </p:nvSpPr>
          <p:spPr>
            <a:xfrm rot="16200000">
              <a:off x="-1351271" y="2722869"/>
              <a:ext cx="4191000" cy="5740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8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মাধ্যমের কণাগুলোর কম্পনের </a:t>
              </a:r>
              <a:r>
                <a:rPr lang="bn-IN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দিক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067735" y="2316162"/>
              <a:ext cx="0" cy="212883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47625" y="5714160"/>
            <a:ext cx="8886825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ধরনের তরঙ্গকে </a:t>
            </a:r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অনুদৈর্ঘ্য 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 লম্বিক তরঙ্গ বলে।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8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450"/>
                            </p:stCondLst>
                            <p:childTnLst>
                              <p:par>
                                <p:cTn id="4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4447" y="4611141"/>
            <a:ext cx="2514600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অনুদৈর্ঘ্য তরঙ্গ</a:t>
            </a:r>
            <a:endParaRPr lang="en-US" sz="3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447" y="5257472"/>
            <a:ext cx="8534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যে তরঙ্গ </a:t>
            </a:r>
            <a:r>
              <a:rPr lang="bn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মাধ্যমের 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কণাগুলোর কম্পনের দিকের সাথে  সমান্তরালে অগ্রসর হয় তাকে অনুদৈর্ঘ্য তরঙ্গ বলে।</a:t>
            </a: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7" y="1142999"/>
            <a:ext cx="8520953" cy="345485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200400" y="304800"/>
            <a:ext cx="2895600" cy="609600"/>
          </a:xfrm>
          <a:prstGeom prst="wedgeEllipseCallout">
            <a:avLst>
              <a:gd name="adj1" fmla="val -46483"/>
              <a:gd name="adj2" fmla="val 219540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দৈর্ঘ্য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7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5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0772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9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                      </a:t>
            </a:r>
            <a:endParaRPr lang="bn-BD" sz="40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51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BD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7600" dirty="0" smtClean="0">
              <a:solidFill>
                <a:srgbClr val="0070C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8000" dirty="0" smtClean="0">
              <a:solidFill>
                <a:schemeClr val="tx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80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bn-IN" sz="80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28700"/>
            <a:ext cx="7141534" cy="3810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12293" y="152399"/>
            <a:ext cx="2462213" cy="685801"/>
          </a:xfrm>
          <a:prstGeom prst="wedgeEllipseCallout">
            <a:avLst>
              <a:gd name="adj1" fmla="val -36214"/>
              <a:gd name="adj2" fmla="val 175422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আড় তরঙ্গ </a:t>
            </a:r>
            <a: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5553635"/>
            <a:ext cx="883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তরঙ্গের </a:t>
            </a:r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সঞ্চালনের দিক মাধ্যমের কণাগুলোর স্পন্দনের দিকের সাথে সমকোনে থাকে।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4889212"/>
            <a:ext cx="1888659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আড়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4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3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16091"/>
            <a:ext cx="8458200" cy="358140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325906" y="428782"/>
            <a:ext cx="2720788" cy="694765"/>
          </a:xfrm>
          <a:prstGeom prst="wedgeEllipseCallout">
            <a:avLst>
              <a:gd name="adj1" fmla="val -28032"/>
              <a:gd name="adj2" fmla="val 128774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2718" y="5234103"/>
            <a:ext cx="8462682" cy="13542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তরঙ্গ 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সঞ্চালনের দিক মাধ্যমের কণাগুলোর স্পন্দনের দিকের সাথে সমান্তরালে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থাকে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2718" y="4574325"/>
            <a:ext cx="2125903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লম্বিক</a:t>
            </a: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তরঙ্গঃ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3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762000" y="714215"/>
            <a:ext cx="7902388" cy="3998259"/>
            <a:chOff x="838200" y="577644"/>
            <a:chExt cx="7585698" cy="4756356"/>
          </a:xfrm>
        </p:grpSpPr>
        <p:pic>
          <p:nvPicPr>
            <p:cNvPr id="21" name="Picture 20" descr="em_anim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577644"/>
              <a:ext cx="7585698" cy="47563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3276600" y="762000"/>
              <a:ext cx="2590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72200" y="914400"/>
              <a:ext cx="19812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2773" y="4389308"/>
            <a:ext cx="2972289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তাড়িতচৌম্বক</a:t>
            </a:r>
            <a:r>
              <a:rPr lang="en-US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তরঙ্গ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644006" y="189666"/>
            <a:ext cx="4015345" cy="537980"/>
          </a:xfrm>
          <a:prstGeom prst="wedgeEllipseCallout">
            <a:avLst>
              <a:gd name="adj1" fmla="val -23213"/>
              <a:gd name="adj2" fmla="val 160525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তাড়িতচৌম্বক 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24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2400" b="1" dirty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73" y="5062533"/>
            <a:ext cx="894399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তড়িৎ-চৌম্বকী</a:t>
            </a:r>
            <a:r>
              <a:rPr lang="en-US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তরঙ্গগুলি ত্বরণশীল বৈদ্যুতিক আধানযুক্ত কণা দ্বারা নির্গত 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 এই তরঙ্গগুলি পরবর্তীতে অন্যান্য আধানযুক্ত কণাগুলির সাথে যোগাযোগ করতে পারে, বা তাদের উপর বল 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en-US" sz="3200" b="1" dirty="0" err="1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bn-IN" sz="3200" b="1" dirty="0" smtClean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</a:t>
            </a:r>
            <a:r>
              <a:rPr lang="bn-IN" sz="3200" b="1" dirty="0">
                <a:solidFill>
                  <a:srgbClr val="202124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3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animBg="1"/>
      <p:bldP spid="3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4114469"/>
            <a:ext cx="2380129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অগ্রগামী তরঙ্গ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4738388"/>
            <a:ext cx="83439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পর্যায়বৃত্ত আন্দোলন কোনো মাধ্যমের ভেতর এক স্তর থেকে অন্য স্তরে তরঙ্গ আকারে সঞ্চালিত হতে হতে সামনের দিকে একটি নির্দিষ্ট বেগে অগ্রসর হলে তাকে অগ্রগামী তরঙ্গ বলে।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191024"/>
            <a:ext cx="8267700" cy="2895600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958354" y="188258"/>
            <a:ext cx="3315260" cy="719199"/>
          </a:xfrm>
          <a:prstGeom prst="wedgeEllipseCallout">
            <a:avLst>
              <a:gd name="adj1" fmla="val -39160"/>
              <a:gd name="adj2" fmla="val 157139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আগ্রগামী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16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650"/>
                            </p:stCondLst>
                            <p:childTnLst>
                              <p:par>
                                <p:cTn id="2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368225"/>
            <a:ext cx="20574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 দৈর্ঘ্যঃ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4953000"/>
            <a:ext cx="844764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কম্পমান বস্তুর একটি পূর্ণ কম্পনে যে সময় লাগে সে সময়ে তরঙ্গ যে দূরত্ব অতিক্রম করে তাকে তরঙ্গ দৈর্ঘ্য বলে। একে  </a:t>
            </a:r>
            <a:r>
              <a:rPr lang="el-GR" sz="3600" b="1" dirty="0" smtClean="0"/>
              <a:t>λ</a:t>
            </a:r>
            <a:r>
              <a:rPr lang="bn-IN" sz="3600" b="1" dirty="0" smtClean="0"/>
              <a:t> </a:t>
            </a:r>
            <a:r>
              <a:rPr lang="bn-IN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 প্রকাশ করা হয় এবং এর একক 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m ।  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436262"/>
            <a:ext cx="8142848" cy="2601494"/>
            <a:chOff x="266899" y="2379059"/>
            <a:chExt cx="8803595" cy="2753894"/>
          </a:xfrm>
        </p:grpSpPr>
        <p:grpSp>
          <p:nvGrpSpPr>
            <p:cNvPr id="7" name="Group 12"/>
            <p:cNvGrpSpPr/>
            <p:nvPr/>
          </p:nvGrpSpPr>
          <p:grpSpPr>
            <a:xfrm>
              <a:off x="266899" y="2379059"/>
              <a:ext cx="8803595" cy="2753894"/>
              <a:chOff x="340405" y="2347868"/>
              <a:chExt cx="8803595" cy="275389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79"/>
              <a:stretch/>
            </p:blipFill>
            <p:spPr>
              <a:xfrm>
                <a:off x="4969488" y="2418201"/>
                <a:ext cx="4165962" cy="2452579"/>
              </a:xfrm>
              <a:prstGeom prst="rect">
                <a:avLst/>
              </a:prstGeom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405" y="2347868"/>
                <a:ext cx="3963686" cy="27538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524328" y="3933002"/>
                <a:ext cx="1619672" cy="50405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043607" y="2924944"/>
              <a:ext cx="1120603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rgbClr val="0070C0"/>
                  </a:solidFill>
                  <a:latin typeface="NikoshBAN" pitchFamily="2" charset="0"/>
                  <a:cs typeface="NikoshBAN" pitchFamily="2" charset="0"/>
                </a:rPr>
                <a:t>তরংগদৈর্ঘ্য</a:t>
              </a:r>
              <a:endParaRPr lang="en-US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6899" y="2447771"/>
              <a:ext cx="2144861" cy="4001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2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     তরংগের দিক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6899" y="4699096"/>
              <a:ext cx="920725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chemeClr val="accent2"/>
                  </a:solidFill>
                  <a:latin typeface="NikoshBAN" pitchFamily="2" charset="0"/>
                  <a:cs typeface="NikoshBAN" pitchFamily="2" charset="0"/>
                </a:rPr>
                <a:t>সংকোচন</a:t>
              </a:r>
              <a:endParaRPr lang="en-US" dirty="0">
                <a:solidFill>
                  <a:schemeClr val="accent2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43808" y="4699096"/>
              <a:ext cx="936104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dirty="0" smtClean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প্রসারণ</a:t>
              </a:r>
              <a:endParaRPr lang="en-US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61425" y="478725"/>
            <a:ext cx="57912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তরঙ্গের ক্ষেত্রে বিভিন্ন রাশির সংজ্ঞা দাও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926" y="5377386"/>
            <a:ext cx="8740218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সাম্যাবস্থান থেকে যে কোনো একদিকে তরঙ্গস্থিত কোনো কণার সর্বাধিক সরণকে বিস্তার বলে। বিস্তারকে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দ্বারা প্রকাশ করা হয়।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926" y="4713251"/>
            <a:ext cx="1381966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বিস্তারঃ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712694" y="1600197"/>
            <a:ext cx="4551005" cy="2976160"/>
            <a:chOff x="596153" y="304800"/>
            <a:chExt cx="8077200" cy="3048000"/>
          </a:xfrm>
        </p:grpSpPr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24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 rot="16200000">
            <a:off x="90888" y="2984066"/>
            <a:ext cx="1122784" cy="5872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বিস্তার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320118" y="400728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212880" y="3839087"/>
            <a:ext cx="136216" cy="3105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872771" y="2729750"/>
            <a:ext cx="15356" cy="1376098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4946620" y="2677472"/>
            <a:ext cx="677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dirty="0"/>
          </a:p>
        </p:txBody>
      </p:sp>
      <p:sp>
        <p:nvSpPr>
          <p:cNvPr id="56" name="Rectangle 55"/>
          <p:cNvSpPr/>
          <p:nvPr/>
        </p:nvSpPr>
        <p:spPr>
          <a:xfrm>
            <a:off x="6747002" y="2330266"/>
            <a:ext cx="814247" cy="2375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25082" y="2246078"/>
            <a:ext cx="3409530" cy="1927629"/>
            <a:chOff x="5582070" y="1477907"/>
            <a:chExt cx="3409530" cy="1927629"/>
          </a:xfrm>
        </p:grpSpPr>
        <p:grpSp>
          <p:nvGrpSpPr>
            <p:cNvPr id="53" name="Group 52"/>
            <p:cNvGrpSpPr/>
            <p:nvPr/>
          </p:nvGrpSpPr>
          <p:grpSpPr>
            <a:xfrm>
              <a:off x="5582070" y="1673442"/>
              <a:ext cx="2708742" cy="883737"/>
              <a:chOff x="5582070" y="1673442"/>
              <a:chExt cx="2708742" cy="883737"/>
            </a:xfrm>
          </p:grpSpPr>
          <p:cxnSp>
            <p:nvCxnSpPr>
              <p:cNvPr id="49" name="Straight Arrow Connector 48"/>
              <p:cNvCxnSpPr/>
              <p:nvPr/>
            </p:nvCxnSpPr>
            <p:spPr>
              <a:xfrm>
                <a:off x="5582070" y="1677157"/>
                <a:ext cx="20871" cy="8800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>
                <a:off x="8269941" y="1673442"/>
                <a:ext cx="20871" cy="88002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r="20000" b="11481"/>
            <a:stretch/>
          </p:blipFill>
          <p:spPr>
            <a:xfrm>
              <a:off x="5732315" y="1477907"/>
              <a:ext cx="3259285" cy="1927629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8277365" y="1630836"/>
              <a:ext cx="20871" cy="88002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Oval Callout 28"/>
          <p:cNvSpPr/>
          <p:nvPr/>
        </p:nvSpPr>
        <p:spPr>
          <a:xfrm>
            <a:off x="3663913" y="471825"/>
            <a:ext cx="1952682" cy="719199"/>
          </a:xfrm>
          <a:prstGeom prst="wedgeEllipseCallout">
            <a:avLst>
              <a:gd name="adj1" fmla="val 37888"/>
              <a:gd name="adj2" fmla="val 213231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বিস্তার </a:t>
            </a:r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0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26" grpId="0" animBg="1"/>
      <p:bldP spid="29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676835" y="152400"/>
            <a:ext cx="8458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391335" y="25908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তরঙ্গ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1219200" y="4648200"/>
            <a:ext cx="7391400" cy="1219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Waves &amp; Sound</a:t>
            </a:r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6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516643"/>
            <a:ext cx="1587294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পর্যায়কালঃ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71700" y="1084256"/>
            <a:ext cx="4719900" cy="2075801"/>
            <a:chOff x="440043" y="356039"/>
            <a:chExt cx="8212331" cy="29297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43" y="356039"/>
              <a:ext cx="8212331" cy="292978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867400" y="2133600"/>
              <a:ext cx="2590800" cy="697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0043" y="356039"/>
              <a:ext cx="779157" cy="259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52400" y="4111045"/>
            <a:ext cx="88392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যে সময়ে তরঙ্গের উপরস্থ কোন কণার  একটি পূর্ণ স্পন্দন সম্পন্ন হয় তাকে পর্যায়কাল বলে। অর্থাৎ </a:t>
            </a:r>
            <a:r>
              <a:rPr lang="el-GR" sz="3600" dirty="0"/>
              <a:t>λ</a:t>
            </a:r>
            <a:r>
              <a:rPr lang="bn-IN" sz="3600" b="1" dirty="0"/>
              <a:t> </a:t>
            </a:r>
            <a:r>
              <a:rPr lang="bn-IN" sz="3600" dirty="0">
                <a:latin typeface="NikoshBAN" panose="02000000000000000000" pitchFamily="2" charset="0"/>
                <a:cs typeface="NikoshBAN" panose="02000000000000000000" pitchFamily="2" charset="0"/>
              </a:rPr>
              <a:t>দূরত্ব অতিক্রম করতে যে সময় লাগে তাকে পর্যায়কাল বলে। একে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T</a:t>
            </a: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দ্বারা প্রকাশ করা হয় এবং এর একক সেকেন্ড (</a:t>
            </a:r>
            <a:r>
              <a:rPr lang="en-US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s</a:t>
            </a:r>
            <a:r>
              <a:rPr lang="bn-IN" sz="3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) ।</a:t>
            </a:r>
            <a:endParaRPr lang="en-US" sz="3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04800" y="564898"/>
            <a:ext cx="3886200" cy="2595160"/>
            <a:chOff x="596153" y="304800"/>
            <a:chExt cx="8077200" cy="3048000"/>
          </a:xfrm>
        </p:grpSpPr>
        <p:grpSp>
          <p:nvGrpSpPr>
            <p:cNvPr id="15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17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Oval Callout 18"/>
          <p:cNvSpPr/>
          <p:nvPr/>
        </p:nvSpPr>
        <p:spPr>
          <a:xfrm>
            <a:off x="3345880" y="200485"/>
            <a:ext cx="2299446" cy="719199"/>
          </a:xfrm>
          <a:prstGeom prst="wedgeEllipseCallout">
            <a:avLst>
              <a:gd name="adj1" fmla="val 56746"/>
              <a:gd name="adj2" fmla="val 99177"/>
            </a:avLst>
          </a:prstGeom>
          <a:solidFill>
            <a:srgbClr val="00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n-IN" sz="3200" b="1" dirty="0" smtClean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পর্যায় কাল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85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0"/>
            <a:ext cx="8686800" cy="433965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আমরা জানি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1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সেকেন্ডে যতগুলো পূর্ণ স্পন্দন সম্পন্ন হয় তাকে কম্পাংক বলে।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1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টি পূর্ণ স্পন্দনের সময়ে তরংগের অতিক্রান্ত দূরত্বকে তরংগদৈর্ঘ্য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 সুতরাং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পর্যায়কাল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হলে ,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T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সময়ে তরঙ্গ অতিক্রম করে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দূরত্ব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.·.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একক সময়ে তরঙ্গ অতিক্রম করে 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/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দূরত্ব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কিন্তু তরঙ্গ একক সময়ে যে 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দূরত্ব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অতিক্রম করে তাকে তরঙ্গ বেগ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.·.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V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=</a:t>
            </a:r>
            <a:r>
              <a:rPr lang="el-GR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λ</a:t>
            </a:r>
            <a:r>
              <a:rPr lang="bn-IN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/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T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endParaRPr lang="bn-IN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265" y="228600"/>
            <a:ext cx="7897470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তরঙ্গবেগ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কম্পাংক</a:t>
            </a:r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ও তরঙ্গ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দৈর্ঘ্যের</a:t>
            </a:r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মধ্যে সম্পর্ক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62352"/>
            <a:ext cx="1905000" cy="11712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5486400" y="1052302"/>
            <a:ext cx="1905000" cy="1081297"/>
            <a:chOff x="596153" y="304800"/>
            <a:chExt cx="8077200" cy="3048000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596153" y="304800"/>
              <a:ext cx="8077200" cy="3048000"/>
              <a:chOff x="596153" y="304800"/>
              <a:chExt cx="8077200" cy="3048000"/>
            </a:xfrm>
          </p:grpSpPr>
          <p:pic>
            <p:nvPicPr>
              <p:cNvPr id="8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53" y="304800"/>
                <a:ext cx="8077200" cy="30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275402" y="609793"/>
                <a:ext cx="2514262" cy="3049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7923737" y="3047808"/>
              <a:ext cx="749616" cy="304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90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50"/>
                            </p:stCondLst>
                            <p:childTnLst>
                              <p:par>
                                <p:cTn id="2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19200"/>
            <a:ext cx="8610600" cy="2862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আবার কম্পনশীল বস্তু একক সময়ে যতগুলো পূর্ণ কম্পন সম্পন্ন করে তাকে কম্পাংক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f</a:t>
            </a:r>
            <a:r>
              <a:rPr lang="bn-BD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 বলে।</a:t>
            </a: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.·. f = 1/ T</a:t>
            </a:r>
            <a:endParaRPr lang="bn-BD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সুতরাং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v = </a:t>
            </a:r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/ T =  f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λ</a:t>
            </a:r>
            <a:r>
              <a:rPr lang="en-US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bn-BD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অর্থাৎ তরঙ্গ বেগ = কম্পাংক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তরঙ্গদৈর্ঘ্য।</a:t>
            </a:r>
            <a:endParaRPr lang="en-US" sz="3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650"/>
                            </p:stCondLst>
                            <p:childTnLst>
                              <p:par>
                                <p:cTn id="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828800" y="2057400"/>
            <a:ext cx="2057400" cy="2971800"/>
            <a:chOff x="1828800" y="2057400"/>
            <a:chExt cx="2057400" cy="2971800"/>
          </a:xfrm>
        </p:grpSpPr>
        <p:sp>
          <p:nvSpPr>
            <p:cNvPr id="91" name="Cube 90"/>
            <p:cNvSpPr/>
            <p:nvPr/>
          </p:nvSpPr>
          <p:spPr>
            <a:xfrm>
              <a:off x="1828800" y="3886200"/>
              <a:ext cx="2057400" cy="1143000"/>
            </a:xfrm>
            <a:prstGeom prst="cube">
              <a:avLst>
                <a:gd name="adj" fmla="val 33808"/>
              </a:avLst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209800" y="2057400"/>
              <a:ext cx="1295400" cy="2209800"/>
              <a:chOff x="3429000" y="2362200"/>
              <a:chExt cx="914400" cy="1676400"/>
            </a:xfrm>
          </p:grpSpPr>
          <p:sp>
            <p:nvSpPr>
              <p:cNvPr id="5" name="Minus 4"/>
              <p:cNvSpPr/>
              <p:nvPr/>
            </p:nvSpPr>
            <p:spPr>
              <a:xfrm rot="5400000">
                <a:off x="3429000" y="3124200"/>
                <a:ext cx="914400" cy="914400"/>
              </a:xfrm>
              <a:prstGeom prst="mathMinus">
                <a:avLst>
                  <a:gd name="adj1" fmla="val 12026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Equal 2"/>
              <p:cNvSpPr/>
              <p:nvPr/>
            </p:nvSpPr>
            <p:spPr>
              <a:xfrm rot="16200000">
                <a:off x="3429000" y="2362200"/>
                <a:ext cx="914400" cy="914400"/>
              </a:xfrm>
              <a:prstGeom prst="mathEqual">
                <a:avLst>
                  <a:gd name="adj1" fmla="val 12026"/>
                  <a:gd name="adj2" fmla="val 2528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Circular Arrow 3"/>
              <p:cNvSpPr/>
              <p:nvPr/>
            </p:nvSpPr>
            <p:spPr>
              <a:xfrm rot="10800000">
                <a:off x="3657600" y="2895600"/>
                <a:ext cx="457200" cy="457200"/>
              </a:xfrm>
              <a:prstGeom prst="circularArrow">
                <a:avLst>
                  <a:gd name="adj1" fmla="val 35000"/>
                  <a:gd name="adj2" fmla="val 900411"/>
                  <a:gd name="adj3" fmla="val 21350060"/>
                  <a:gd name="adj4" fmla="val 10744041"/>
                  <a:gd name="adj5" fmla="val 13076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8" name="Straight Connector 17"/>
          <p:cNvCxnSpPr/>
          <p:nvPr/>
        </p:nvCxnSpPr>
        <p:spPr>
          <a:xfrm rot="5400000">
            <a:off x="2857500" y="2628900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2934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010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086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163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239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3315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91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4077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382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4610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229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4687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772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3925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4534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467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3620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458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5144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4991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4839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5068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763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5449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5296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4915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5753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5601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6058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5906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5400000">
            <a:off x="6211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6439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6515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6363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5400000">
            <a:off x="6287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>
            <a:off x="6973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5400000">
            <a:off x="6820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>
            <a:off x="6668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6896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5400000">
            <a:off x="6592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7277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7125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rot="5400000">
            <a:off x="6744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5400000">
            <a:off x="75826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5400000">
            <a:off x="74302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78874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77350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8039894" y="2628106"/>
            <a:ext cx="8382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hevron 64"/>
          <p:cNvSpPr/>
          <p:nvPr/>
        </p:nvSpPr>
        <p:spPr>
          <a:xfrm>
            <a:off x="564444" y="5443784"/>
            <a:ext cx="7924799" cy="626984"/>
          </a:xfrm>
          <a:prstGeom prst="chevron">
            <a:avLst>
              <a:gd name="adj" fmla="val 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 আমাদের কানে এসে শ্রবনের অনুভূতি জাগায়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1919" y="1249814"/>
            <a:ext cx="4461188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সংকোচন ও প্রসারণের সৃষ্টি হয়।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87876" y="457200"/>
            <a:ext cx="493324" cy="2340830"/>
            <a:chOff x="1219199" y="664033"/>
            <a:chExt cx="493324" cy="2340830"/>
          </a:xfrm>
        </p:grpSpPr>
        <p:grpSp>
          <p:nvGrpSpPr>
            <p:cNvPr id="11" name="Group 10"/>
            <p:cNvGrpSpPr/>
            <p:nvPr/>
          </p:nvGrpSpPr>
          <p:grpSpPr>
            <a:xfrm>
              <a:off x="1219199" y="1752600"/>
              <a:ext cx="493324" cy="1252263"/>
              <a:chOff x="1219199" y="1605844"/>
              <a:chExt cx="493324" cy="1399019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5400000">
                <a:off x="922815" y="2222826"/>
                <a:ext cx="1051560" cy="14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lowchart: Connector 12"/>
              <p:cNvSpPr/>
              <p:nvPr/>
            </p:nvSpPr>
            <p:spPr>
              <a:xfrm>
                <a:off x="1311435" y="1605844"/>
                <a:ext cx="274320" cy="182880"/>
              </a:xfrm>
              <a:prstGeom prst="flowChartConnector">
                <a:avLst/>
              </a:prstGeom>
              <a:blipFill>
                <a:blip r:embed="rId4"/>
                <a:tile tx="0" ty="0" sx="100000" sy="100000" flip="none" algn="tl"/>
              </a:blip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an 6"/>
              <p:cNvSpPr/>
              <p:nvPr/>
            </p:nvSpPr>
            <p:spPr>
              <a:xfrm rot="5400000">
                <a:off x="1328701" y="2621041"/>
                <a:ext cx="274320" cy="493324"/>
              </a:xfrm>
              <a:prstGeom prst="can">
                <a:avLst/>
              </a:prstGeom>
              <a:solidFill>
                <a:srgbClr val="000082"/>
              </a:solidFill>
              <a:ln>
                <a:solidFill>
                  <a:srgbClr val="00008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 flipV="1">
              <a:off x="1219199" y="664033"/>
              <a:ext cx="493324" cy="1252263"/>
              <a:chOff x="1219199" y="1605844"/>
              <a:chExt cx="493324" cy="1399019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 rot="5400000">
                <a:off x="922815" y="2222826"/>
                <a:ext cx="1051560" cy="1429"/>
              </a:xfrm>
              <a:prstGeom prst="line">
                <a:avLst/>
              </a:prstGeom>
              <a:ln w="571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Flowchart: Connector 101"/>
              <p:cNvSpPr/>
              <p:nvPr/>
            </p:nvSpPr>
            <p:spPr>
              <a:xfrm>
                <a:off x="1311435" y="1605844"/>
                <a:ext cx="274320" cy="182880"/>
              </a:xfrm>
              <a:prstGeom prst="flowChartConnector">
                <a:avLst/>
              </a:prstGeom>
              <a:blipFill>
                <a:blip r:embed="rId4"/>
                <a:tile tx="0" ty="0" sx="100000" sy="100000" flip="none" algn="tl"/>
              </a:blip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Can 102"/>
              <p:cNvSpPr/>
              <p:nvPr/>
            </p:nvSpPr>
            <p:spPr>
              <a:xfrm rot="5400000">
                <a:off x="1328701" y="2621041"/>
                <a:ext cx="274320" cy="493324"/>
              </a:xfrm>
              <a:prstGeom prst="ca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304800" y="341979"/>
            <a:ext cx="8184443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সঞ্চালনের সময় মাধ্যমের কণাগুলোর কী ঘটে?</a:t>
            </a:r>
            <a:r>
              <a:rPr lang="bn-IN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997012" y="4061737"/>
            <a:ext cx="4461188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আমরা কীভাবে শুনি?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24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" grpId="0" animBg="1"/>
      <p:bldP spid="68" grpId="0" animBg="1"/>
      <p:bldP spid="69" grpId="0" animBg="1"/>
      <p:bldP spid="7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4057908"/>
            <a:ext cx="8305801" cy="20621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 হলো এক ধরনের তরঙ্গ যা পদার্থের কম্পনের ফলে সৃষ্টি 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তরঙ্গ হলো অনুদৈর্ঘ্য তরঙ্গ। কোনো মাধ্যমের কণাগুলোর বা স্তরসমূহের সংকোচন ও প্রসারণের সৃষ্টির মাধ্যমে এই তরঙ্গ এক স্থান থেকে অন্য স্থানে সঞ্চালিত 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ফলে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শুনতে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460920"/>
            <a:ext cx="51054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উহা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ভাবে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সৃষ্টি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/>
          <a:stretch/>
        </p:blipFill>
        <p:spPr>
          <a:xfrm>
            <a:off x="304801" y="1369359"/>
            <a:ext cx="8305800" cy="2661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9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3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/>
          <p:cNvSpPr/>
          <p:nvPr/>
        </p:nvSpPr>
        <p:spPr>
          <a:xfrm rot="10800000">
            <a:off x="5663307" y="3487348"/>
            <a:ext cx="2280059" cy="222756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5400000">
            <a:off x="1946070" y="3622389"/>
            <a:ext cx="2280059" cy="1905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3380" r="5388" b="2590"/>
          <a:stretch/>
        </p:blipFill>
        <p:spPr>
          <a:xfrm>
            <a:off x="676326" y="2286000"/>
            <a:ext cx="2143074" cy="3428918"/>
          </a:xfrm>
          <a:prstGeom prst="rect">
            <a:avLst/>
          </a:prstGeom>
          <a:ln w="2857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19837" y="482025"/>
            <a:ext cx="4451248" cy="584775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 সঞ্চালনের জন্য কী প্রয়োজন?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085" y="482025"/>
            <a:ext cx="3715715" cy="584775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স্থিতিস্থাপক জড় মাধ্যম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2668" y="2811818"/>
            <a:ext cx="646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বায়ু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81" y="2286000"/>
            <a:ext cx="4729246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3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23" y="4744717"/>
            <a:ext cx="9067800" cy="18158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কম্পমান কোন বস্তু থেকে শব্দের সৃষ্টি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উৎপন্ন শব্দ আমাদের কানে পৌঁছানোর জন্য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মাধ্যমের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আবশ্যক আর সেটি কঠিন, তরল বা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গ্যাসী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পারে। শূন্য মাধ্যমের মধ্য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বা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য়ূ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কখনোই চলাচল করতে পারে না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প্রমাণ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জন্য নিচের বেলজারের পরীক্ষা করা হলো।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28600"/>
            <a:ext cx="6400800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 সঞ্চালনের জন্য মাধ্যমের প্রয়োজন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22356"/>
            <a:ext cx="4343400" cy="3568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8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1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81000"/>
            <a:ext cx="762000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গ্যাসী</a:t>
            </a:r>
            <a:r>
              <a:rPr lang="bn-IN" sz="3600" b="1" dirty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b="1" dirty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মাধ্যমে শব্দের বিস্তার - বেলজারের </a:t>
            </a:r>
            <a:r>
              <a:rPr lang="as-IN" sz="3600" b="1" dirty="0" smtClean="0">
                <a:solidFill>
                  <a:srgbClr val="98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পরীক্ষা</a:t>
            </a:r>
            <a:endParaRPr lang="as-IN" sz="3600" b="1" i="0" u="none" strike="noStrike" dirty="0">
              <a:solidFill>
                <a:srgbClr val="980000"/>
              </a:solidFill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5029200"/>
            <a:ext cx="87630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উপকরণ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বেলজারের পরীক্ষাটি করার জন্য যা যা লাগবে তা হল - (1) একটি বেলজার, (2) একটি বৈদ্যুতিক ঘন্টা, (3) একটি বায়ুর নিষ্কাশন পাম্প, (4) একটি বৈদ্যুতিক ব্যাটারি ও (5) সামান্য পরিমাণ ভেসলিন।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3979"/>
            <a:ext cx="4343400" cy="3568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3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990600"/>
            <a:ext cx="88392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2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বেলজারের </a:t>
            </a:r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পরীক্ষা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বেলজারটির খোলা মুখে একটি রাবারের ছিপি এর মধ্য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তড়িৎ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পরিবাহিতার বৈদ্যুতিক ঘন্টার সঙ্গে যুক্ত করে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হল। এরপর বৈদ্যুতিক ঘন্টাটিকে বেলযারের ভেতরে প্রবেশ করানো হলো এবং শক্ত করে স্ক্রু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হল। আবার, রবারের ছিপি ভালো করে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ছিপির চারিদিকে ভেসলিন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নিরুদ্ধ করা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হলো;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যাতে বাইরের বায়ু ভেতরে অথবা ভেতরের বায়ু বাইরে আসতে না পারে।</a:t>
            </a:r>
          </a:p>
          <a:p>
            <a:pPr fontAlgn="base"/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এরপর বেলজারটিকে একটি বায়ু নিষ্কাশন পাম্পের উপর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বসি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চারিদিকে ফাঁকা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গাগুলোতে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নিরুদ্ধক ভাবে ভেসলিন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লাগি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as-IN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3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066800"/>
            <a:ext cx="88392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এবার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রাবারের ছিপির মধ্য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তড়িৎ পরিবাহী তার দুটি বের করা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ছিল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সেই দুটি তারকে ব্যাটারির সঙ্গে যুক্ত করে দিলে দেখা যাবে যে বাইরে থেকে শব্দ শোনা যাচ্ছে। এই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অবস্থা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বেলজারের ভেতরের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বায়ু নিষ্কাশন পাম্প এর সাহায্যে ধীরে ধীরে বের করলে দেখা যাবে যে বৈদ্যুতিক ঘন্টার শব্দও ধীরে ধীরে কমে যাচ্ছে একটি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দেখা যাবে বৈদ্যুতিক ঘন্টার হাতুড়ি আঘাত করা সত্ত্বেও বাইরে থেকে আর শব্দ শোনা যাচ্ছে না।</a:t>
            </a:r>
          </a:p>
          <a:p>
            <a:pPr fontAlgn="base"/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এরপর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আবার বেলজারের ভেতরে ধীরে ধীরে বায়ু প্রবেশ করালে দেখা যাবে যে বেলজারের ভেতরের বৈদ্যুতিক ঘন্টার শব্দ ধীরে ধীরে স্পষ্ট শোনা যাচ্ছে।</a:t>
            </a:r>
            <a:endParaRPr lang="as-IN" sz="3200" i="0" u="none" strike="noStrik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 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752600"/>
            <a:ext cx="8534400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সিদ্ধান্ত</a:t>
            </a:r>
            <a:r>
              <a:rPr lang="bn-IN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বেলজারের পরীক্ষাটি করে প্রমাণ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পাও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গেল যে, শব্দ বিস্তার জন্য এখানে বায়ুর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হ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ছে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বায়ুর উপস্থিতিতে শব্দ শোনা যাচ্ছিল। আর অনুপস্থিতিতে, বৈদ্যুতিক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ঘন্টা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হাতু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ড়ি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আঘাত করার সত্ত্বেও শব্দ শোনা যাচ্ছিল না। অর্থাৎ শব্দ বিস্তারের জন্য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 জ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ড়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মাধ্যম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628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hevron 23"/>
          <p:cNvSpPr/>
          <p:nvPr/>
        </p:nvSpPr>
        <p:spPr>
          <a:xfrm>
            <a:off x="2514600" y="5660886"/>
            <a:ext cx="685800" cy="668417"/>
          </a:xfrm>
          <a:prstGeom prst="chevron">
            <a:avLst>
              <a:gd name="adj" fmla="val 72622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276600" y="5660886"/>
            <a:ext cx="24384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তরল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 Diagonal Corner Rectangle 27"/>
          <p:cNvSpPr/>
          <p:nvPr/>
        </p:nvSpPr>
        <p:spPr>
          <a:xfrm>
            <a:off x="6553200" y="5660886"/>
            <a:ext cx="19812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বায়বীয়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5791200" y="5660886"/>
            <a:ext cx="685800" cy="668417"/>
          </a:xfrm>
          <a:prstGeom prst="chevron">
            <a:avLst>
              <a:gd name="adj" fmla="val 72622"/>
            </a:avLst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1" y="457200"/>
            <a:ext cx="8305800" cy="646331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শব্দের </a:t>
            </a:r>
            <a:r>
              <a:rPr lang="bn-BD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বেগ</a:t>
            </a:r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মাধ্যমের তাপমাত্রা ও আদ্রতার উপর নির্ভরশীল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838200" y="5660886"/>
            <a:ext cx="1600200" cy="668417"/>
          </a:xfrm>
          <a:prstGeom prst="round2DiagRect">
            <a:avLst>
              <a:gd name="adj1" fmla="val 0"/>
              <a:gd name="adj2" fmla="val 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কঠিন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97" y="1143000"/>
            <a:ext cx="3254303" cy="152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64" y="2667001"/>
            <a:ext cx="3260434" cy="1447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58"/>
          <a:stretch/>
        </p:blipFill>
        <p:spPr>
          <a:xfrm>
            <a:off x="2769938" y="4092714"/>
            <a:ext cx="3242259" cy="146988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722421" y="3422573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87799" y="4945797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646221" y="4945797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74344" y="1175028"/>
            <a:ext cx="117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বাতাস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26446" y="2721114"/>
            <a:ext cx="906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পানি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59341" y="4223028"/>
            <a:ext cx="1023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লোহা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87799" y="1905000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46221" y="1905000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63999" y="3422573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586737" y="1241286"/>
            <a:ext cx="1981201" cy="1371600"/>
          </a:xfrm>
          <a:prstGeom prst="roundRect">
            <a:avLst>
              <a:gd name="adj" fmla="val 0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344ms</a:t>
            </a:r>
            <a:r>
              <a:rPr lang="en-US" sz="3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586738" y="2701278"/>
            <a:ext cx="1981200" cy="12954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1450ms</a:t>
            </a:r>
            <a:r>
              <a:rPr lang="en-US" sz="360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599289" y="4094729"/>
            <a:ext cx="1981200" cy="1447800"/>
          </a:xfrm>
          <a:prstGeom prst="roundRect">
            <a:avLst>
              <a:gd name="adj" fmla="val 0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5230ms</a:t>
            </a:r>
            <a:r>
              <a:rPr lang="en-US" sz="3600" baseline="30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2759364" y="1929544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2771075" y="3211227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2771075" y="4581441"/>
            <a:ext cx="505525" cy="46008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6032311" y="1981200"/>
            <a:ext cx="553186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6031510" y="3262883"/>
            <a:ext cx="565698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019798" y="4633097"/>
            <a:ext cx="577409" cy="460088"/>
          </a:xfrm>
          <a:prstGeom prst="rightArrow">
            <a:avLst/>
          </a:prstGeom>
          <a:solidFill>
            <a:srgbClr val="3333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Ring-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" end="21990"/>
                </p14:media>
              </p:ext>
            </p:extLst>
          </p:nvPr>
        </p:nvPicPr>
        <p:blipFill rotWithShape="1">
          <a:blip r:embed="rId8"/>
          <a:srcRect l="27500" t="26667" r="27500" b="29524"/>
          <a:stretch>
            <a:fillRect/>
          </a:stretch>
        </p:blipFill>
        <p:spPr>
          <a:xfrm>
            <a:off x="914400" y="2349347"/>
            <a:ext cx="1345146" cy="14606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31" y="2352675"/>
            <a:ext cx="1343025" cy="14573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7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10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107" fill="remove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24" grpId="0" animBg="1"/>
      <p:bldP spid="27" grpId="0" animBg="1"/>
      <p:bldP spid="28" grpId="0" animBg="1"/>
      <p:bldP spid="29" grpId="0" animBg="1"/>
      <p:bldP spid="2" grpId="0" animBg="1"/>
      <p:bldP spid="26" grpId="0" animBg="1"/>
      <p:bldP spid="45" grpId="0"/>
      <p:bldP spid="46" grpId="0"/>
      <p:bldP spid="47" grpId="0"/>
      <p:bldP spid="39" grpId="0"/>
      <p:bldP spid="40" grpId="0"/>
      <p:bldP spid="41" grpId="0"/>
      <p:bldP spid="42" grpId="0"/>
      <p:bldP spid="43" grpId="0"/>
      <p:bldP spid="44" grpId="0"/>
      <p:bldP spid="51" grpId="0" animBg="1"/>
      <p:bldP spid="52" grpId="0" animBg="1"/>
      <p:bldP spid="5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9" grpId="0" animBg="1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10800000">
            <a:off x="1219200" y="2400951"/>
            <a:ext cx="70104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12" y="781702"/>
            <a:ext cx="7791450" cy="461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3086752"/>
            <a:ext cx="67056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owchart: Alternate Process 26"/>
          <p:cNvSpPr/>
          <p:nvPr/>
        </p:nvSpPr>
        <p:spPr>
          <a:xfrm>
            <a:off x="708212" y="782618"/>
            <a:ext cx="5463988" cy="525899"/>
          </a:xfrm>
          <a:prstGeom prst="flowChartAlternateProcess">
            <a:avLst/>
          </a:prstGeom>
          <a:solidFill>
            <a:srgbClr val="00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প্রতিফলনের জন্য</a:t>
            </a:r>
            <a:r>
              <a:rPr lang="bn-BD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ধ্বনি</a:t>
            </a:r>
            <a:r>
              <a:rPr lang="bn-IN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 পুনরাবৃত্তিকে কী বলে?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785297"/>
            <a:ext cx="1752600" cy="523220"/>
          </a:xfrm>
          <a:prstGeom prst="rect">
            <a:avLst/>
          </a:prstGeom>
          <a:solidFill>
            <a:srgbClr val="00FF00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প্রতিধ্বনি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2356" y="3202586"/>
            <a:ext cx="838200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18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11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5" y="5029200"/>
            <a:ext cx="88392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 শব্দ উৎস থেকে শব্দ করা হলে তা কোন কঠিন তলে বাধাপ্রাপ্ত হয়ে আবার যদি শব্দের উৎসের নিকট ফিরে আসে, তখন সেই শব্দের পুনরাবৃত্তি শোনা যায়। শব্দের এই পুনরাবৃত্তিকেই শব্দের </a:t>
            </a:r>
            <a:r>
              <a:rPr lang="as-IN" sz="3200" b="1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</a:t>
            </a:r>
            <a:r>
              <a:rPr lang="as-IN" sz="3200" dirty="0">
                <a:solidFill>
                  <a:srgbClr val="22222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 বলে।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52034" y="343175"/>
            <a:ext cx="2425664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</a:t>
            </a:r>
            <a:r>
              <a:rPr lang="as-I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কি?</a:t>
            </a:r>
            <a:r>
              <a:rPr lang="as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5214933" cy="2933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595" y="4444425"/>
            <a:ext cx="1531188" cy="584775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s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825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0910" y="609600"/>
            <a:ext cx="3982180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কীভাবে সৃষ্টি হয়?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918" y="1528553"/>
            <a:ext cx="8915400" cy="4031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জানি, কোনো উৎস থেকে সৃষ্ট শব্দ যদি দূরবর্তী কোনো মাধ্যমে বাধা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উৎসের কাছে ফিরে আসে তখন মূল ধ্বনির যে পুনরাবৃত্তি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তাকে শব্দের প্রতিধ্বনি বলে। তবে শব্দ কোনো মাধ্যমে বাধা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পে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ফিরে এলেই প্রতিধ্বনি শোনা যাবে এমন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শুনতে হলে শ্রোতা এবং প্রতিফলকের মধ্যে একটা ন্যূনতম দূরত্ব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বজা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থাকতে হবে। আবার শব্দ শোনার পর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০.১ সেকেন্ড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পর্যন্ত ঐ শব্দের রেশ মস্তিষ্কে থেকে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কাজেই প্রতিধ্বনি শোনার জন্য মূলধ্বনি ও প্রতিধ্বনি শোনার মধ্যবর্তী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য়ে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পার্থক্য ০.১ সেকেন্ড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য়া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প্র</a:t>
            </a:r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য়ো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61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10800000">
            <a:off x="1219200" y="1661366"/>
            <a:ext cx="70104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Alternate Process 22"/>
          <p:cNvSpPr/>
          <p:nvPr/>
        </p:nvSpPr>
        <p:spPr>
          <a:xfrm>
            <a:off x="1752600" y="4952830"/>
            <a:ext cx="6172200" cy="672525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d = (vt</a:t>
            </a:r>
            <a:r>
              <a:rPr lang="en-US" sz="4000" dirty="0" smtClean="0">
                <a:latin typeface="Times New Roman"/>
                <a:cs typeface="Times New Roman"/>
              </a:rPr>
              <a:t>÷</a:t>
            </a:r>
            <a:r>
              <a:rPr lang="en-US" sz="3200" dirty="0" smtClean="0">
                <a:latin typeface="Times New Roman"/>
                <a:cs typeface="Times New Roman"/>
              </a:rPr>
              <a:t>2</a:t>
            </a:r>
            <a:r>
              <a:rPr lang="en-US" sz="4000" dirty="0" smtClean="0">
                <a:latin typeface="Times New Roman"/>
                <a:cs typeface="Times New Roman"/>
              </a:rPr>
              <a:t>) = 16.6m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12" y="42117"/>
            <a:ext cx="7791450" cy="461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447800" y="2347167"/>
            <a:ext cx="6705600" cy="1588"/>
          </a:xfrm>
          <a:prstGeom prst="straightConnector1">
            <a:avLst/>
          </a:prstGeom>
          <a:ln w="76200">
            <a:solidFill>
              <a:srgbClr val="00206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86329" y="2462999"/>
            <a:ext cx="148962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smtClean="0">
                <a:latin typeface="Times New Roman"/>
                <a:cs typeface="Times New Roman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89910" y="2462999"/>
            <a:ext cx="197727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16.6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m</a:t>
            </a:r>
            <a:endParaRPr lang="en-US" sz="3200" dirty="0"/>
          </a:p>
        </p:txBody>
      </p:sp>
      <p:sp>
        <p:nvSpPr>
          <p:cNvPr id="28" name="Flowchart: Alternate Process 27"/>
          <p:cNvSpPr/>
          <p:nvPr/>
        </p:nvSpPr>
        <p:spPr>
          <a:xfrm>
            <a:off x="1752600" y="4063255"/>
            <a:ext cx="6172200" cy="60960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প্রতিধ্বনি শোনার শর্ত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কী?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5388" y="2462999"/>
            <a:ext cx="8382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9447" y="2462999"/>
            <a:ext cx="206132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332 m/s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2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4" grpId="0" animBg="1"/>
      <p:bldP spid="28" grpId="0" animBg="1"/>
      <p:bldP spid="11" grpId="0" animBg="1"/>
      <p:bldP spid="12" grpId="0" animBg="1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8594" y="586026"/>
            <a:ext cx="4746812" cy="64633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সৃষ্টির শর্তসমূহ কি কি?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2525018"/>
            <a:ext cx="8763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. উৎস এবং প্রতিফলকের মধ্যবর্তী দূরত্ব </a:t>
            </a:r>
            <a:r>
              <a:rPr lang="as-I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0°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তাপমাত্রায়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কমপক্ষে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16.6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হবে।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২. মূল শব্দ এবং প্রতিধ্বনির মধ্যবর্তী সময়ের ব্যবধান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0.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s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 হবে।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৩. একটি ভালো প্রতিফলক মাধ্যম থাকতে হবে।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828800"/>
            <a:ext cx="5867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সৃষ্টির শর্তসমূহ নিচে দেওয়া হলো</a:t>
            </a:r>
            <a:r>
              <a:rPr lang="bn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as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1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8222" y="838200"/>
            <a:ext cx="3007555" cy="707886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s-I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প্রতিধ্বনির ব্যবহার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99" y="2756862"/>
            <a:ext cx="8458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১. হিমশৈল জাহাজের অস্তিত্ব নির্ণয়ে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২. বিভিন্ন মাধ্যমে শব্দের বেগ নির্ণয়ে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৩. পাতলা পাতের পুরুত্ব নির্ণয়ে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৪. ক্ষতিকারক অণুজীব ধ্বংস করতে প্রতিধ্বনি ব্যবহার করা হয়।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899" y="21283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s-I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প্রতিধ্বনির ব্যবহার তুলে ধরা </a:t>
            </a:r>
            <a:r>
              <a:rPr lang="as-I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8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9448" y="5181600"/>
            <a:ext cx="789115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প্রতিধ্বনি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সাহায্যে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কূপে পানি পৃষ্ঠে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গভীরতা নির্ণয় করা যায়।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836227" y="1881952"/>
            <a:ext cx="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716070" y="5773100"/>
            <a:ext cx="789115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কূপের মধ্যে পানির উপরিতলের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গভীরতা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h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vt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/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62200" y="1208137"/>
            <a:ext cx="3733800" cy="3821063"/>
            <a:chOff x="2667000" y="1208137"/>
            <a:chExt cx="3733800" cy="3821063"/>
          </a:xfrm>
        </p:grpSpPr>
        <p:sp>
          <p:nvSpPr>
            <p:cNvPr id="10" name="Can 9"/>
            <p:cNvSpPr/>
            <p:nvPr/>
          </p:nvSpPr>
          <p:spPr>
            <a:xfrm>
              <a:off x="2667000" y="1208137"/>
              <a:ext cx="3733800" cy="3821063"/>
            </a:xfrm>
            <a:prstGeom prst="can">
              <a:avLst>
                <a:gd name="adj" fmla="val 625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/>
            <p:cNvSpPr/>
            <p:nvPr/>
          </p:nvSpPr>
          <p:spPr>
            <a:xfrm>
              <a:off x="2705100" y="3775663"/>
              <a:ext cx="3657600" cy="1216152"/>
            </a:xfrm>
            <a:prstGeom prst="can">
              <a:avLst>
                <a:gd name="adj" fmla="val 1571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743200" y="470962"/>
            <a:ext cx="838200" cy="584775"/>
          </a:xfrm>
          <a:prstGeom prst="rect">
            <a:avLst/>
          </a:prstGeom>
          <a:solidFill>
            <a:srgbClr val="00FF00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43400" y="501739"/>
            <a:ext cx="1752600" cy="523220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প্রতিধ্বনি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00400" y="1055737"/>
            <a:ext cx="0" cy="2906663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53000" y="1024959"/>
            <a:ext cx="0" cy="2937441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43700" y="2755612"/>
            <a:ext cx="1866900" cy="584775"/>
          </a:xfrm>
          <a:prstGeom prst="rect">
            <a:avLst/>
          </a:prstGeom>
          <a:solidFill>
            <a:srgbClr val="00FF00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গভীরতা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575612" y="1295399"/>
            <a:ext cx="34737" cy="34290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48100" y="3254077"/>
            <a:ext cx="80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কূপ</a:t>
            </a:r>
            <a:r>
              <a:rPr lang="bn-IN" sz="2400" dirty="0" smtClean="0"/>
              <a:t> 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86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13" grpId="0" animBg="1"/>
      <p:bldP spid="14" grpId="0" animBg="1"/>
      <p:bldP spid="25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52550" y="457200"/>
            <a:ext cx="6515100" cy="646331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 ব্যবহার করে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600200"/>
            <a:ext cx="8839200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প্রতিধ্বনিকে কাজে লাগিয়ে খুব সহজেই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করা যায়। এর জন্য আমাদের প্রয়োজন একটি প্রেরক যন্ত্র, একটি গ্রাহক যন্ত্র ও একটি ইলেকট্রনিক স্টপ ঘড়ি। প্রেরক যন্ত্র থেকে শব্দ প্রেরণ করা হয়। প্রেরক যন্ত্রের কাছে একটি গ্রাহক যন্ত্রের হাইড্রোফোনের সাহায্যে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তলা থেকে প্রতিফলিত শব্দ গ্রহণ করা হয় এবং ইলেকট্রনিক ঘড়ির সাহায্যে শব্দ প্রেরণ ও গ্রহণের মধ্যবর্তী সময় নির্ণয় করা হয়।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9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36800" y="5867400"/>
            <a:ext cx="4741863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BD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পানিতে কি তৈরী হয়েছে?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0472" y="5889812"/>
            <a:ext cx="4759792" cy="69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BD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ঢেউ বা তরঙ্গ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0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"/>
                            </p:stCondLst>
                            <p:childTnLst>
                              <p:par>
                                <p:cTn id="3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4" grpId="0"/>
      <p:bldP spid="4" grpId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066800"/>
            <a:ext cx="7924800" cy="50167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ধরি,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সুতরাং, শব্দ কর্তৃক অতিক্রান্ত মোট দূরত্ব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 দূরত্ব অতিক্রম করতে মোট সময়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পানিতে শব্দের বেগ =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v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অতএব, শব্দের বেগ = দূরত্ব / সময়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দূরত্ব = শব্দের বেগ × সময়</a:t>
            </a:r>
            <a:b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v × t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বা,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h = (v × t)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/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উপরিউক্ত সমীকরণে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v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t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মান বসিয়ে </a:t>
            </a:r>
            <a:r>
              <a:rPr lang="bn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কূপের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গভীরতা নির্ণয় করা যায়।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61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499" y="1616214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শ্রবণসীমা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earing range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 মানুষ ও অন্য কোন প্রাণীর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শ্রবণেন্দ্রি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কম্পাংকসীমার শব্দ শুনতে সক্ষম, তাকে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বোঝা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শ্রবণসীমা ২০ হার্জ থেকে ২০,০০০ হার্জ কম্পাংক পর্যন্ত বিস্তৃত, তবে ব্যক্তিভেদে এর ব্যাপক বৈচিত্র্য দেখা 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</a:t>
            </a:r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য়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" y="3611082"/>
            <a:ext cx="8839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যদি কম্পাঙ্ক ২০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কম হয় তবে তাকে  শব্দেতর কম্পন বলে। যদি কম্পাঙ্ক ২০,০০০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dirty="0">
                <a:solidFill>
                  <a:srgbClr val="3333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বেশি হয় তবে তাকে শব্দোত্তর 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759" y="609600"/>
            <a:ext cx="6891630" cy="646331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শ্রবণসীমা 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 শ্রাব্যতার 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সীমা</a:t>
            </a:r>
            <a:r>
              <a:rPr lang="bn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বলতে</a:t>
            </a:r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as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8333" t="-1" r="1" b="-1"/>
          <a:stretch/>
        </p:blipFill>
        <p:spPr>
          <a:xfrm>
            <a:off x="457200" y="457200"/>
            <a:ext cx="8153400" cy="4267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7"/>
          <p:cNvSpPr/>
          <p:nvPr/>
        </p:nvSpPr>
        <p:spPr>
          <a:xfrm>
            <a:off x="457200" y="5323582"/>
            <a:ext cx="8153400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শব্দোত্তর কম্পাঙ্কের শব্দ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তরঙ্গ ও প্রতিধ্বনি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বাদু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খাদ্য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সংগ্রহ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করে।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bat-fly.gif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9724" y="457200"/>
            <a:ext cx="2319458" cy="21096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738807"/>
            <a:ext cx="81534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বাদু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কীভাবে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খাদ্য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সংগ্রহ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2080" y="533400"/>
            <a:ext cx="7239000" cy="58477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বাদু</a:t>
            </a:r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BD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কত কম্পাঙ্কের শব্দ তৈরি করতে ও শুনতে পারে?</a:t>
            </a:r>
            <a:endParaRPr lang="en-US" sz="32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453" y="1072008"/>
            <a:ext cx="5511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কিলোহার্জ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 </a:t>
            </a:r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১০</a:t>
            </a:r>
            <a:r>
              <a:rPr lang="as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০ কিলোহার্জ</a:t>
            </a:r>
            <a:r>
              <a:rPr lang="bn-IN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পর্যন্ত।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3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40312 0.301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"/>
                            </p:stCondLst>
                            <p:childTnLst>
                              <p:par>
                                <p:cTn id="4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" grpId="0" animBg="1"/>
      <p:bldP spid="11" grpId="0" build="p"/>
      <p:bldP spid="2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05503" tIns="52752" rIns="105503" bIns="52752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934200" y="1865313"/>
            <a:ext cx="1922463" cy="3444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পর্যায়কাল</a:t>
            </a:r>
            <a:endParaRPr lang="bn-BD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886200" y="59436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3886200" y="594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905000" y="990600"/>
            <a:ext cx="6781800" cy="5334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কম্পমান বস্তুর কোনো মুহূর্ত্বের দোলনের অবস্থা প্রকাশ করে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57200" y="914400"/>
            <a:ext cx="1295400" cy="685800"/>
          </a:xfrm>
          <a:prstGeom prst="rightArrow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5491" tIns="52746" rIns="105491" bIns="52746"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১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733800" y="1905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5715000" y="1828800"/>
            <a:ext cx="373063" cy="4587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00800" y="1905000"/>
            <a:ext cx="3048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8534400" y="1828800"/>
            <a:ext cx="381000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00800" y="25908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Half Frame 24"/>
          <p:cNvSpPr/>
          <p:nvPr/>
        </p:nvSpPr>
        <p:spPr>
          <a:xfrm rot="14014148">
            <a:off x="8482807" y="2478881"/>
            <a:ext cx="177800" cy="528637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33800" y="25908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5562600" y="2514600"/>
            <a:ext cx="338138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457200" y="2057400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91000" y="1865313"/>
            <a:ext cx="1828800" cy="34448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বিস্তার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249738" y="2514600"/>
            <a:ext cx="1693862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bn-IN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আদি দশা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916738" y="2555875"/>
            <a:ext cx="1922462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 দশা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00800" y="25908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981200" y="3352800"/>
            <a:ext cx="6781800" cy="1676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bn-IN" sz="2000" dirty="0">
                <a:solidFill>
                  <a:schemeClr val="tx1"/>
                </a:solidFill>
                <a:latin typeface="Times New Roman" pitchFamily="18" charset="0"/>
                <a:cs typeface="NikoshBAN" pitchFamily="2" charset="0"/>
              </a:rPr>
              <a:t>অনুপ্রস্থ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-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i.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পানি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।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bn-BD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ii.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শব্দ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আলোক তরঙ্গ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 </a:t>
            </a:r>
          </a:p>
        </p:txBody>
      </p:sp>
      <p:sp>
        <p:nvSpPr>
          <p:cNvPr id="38" name="Right Arrow 37"/>
          <p:cNvSpPr/>
          <p:nvPr/>
        </p:nvSpPr>
        <p:spPr>
          <a:xfrm>
            <a:off x="457200" y="3429000"/>
            <a:ext cx="1371600" cy="685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491" tIns="52746" rIns="105491" bIns="52746"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প্রশ্নঃ ২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533400" y="5334000"/>
            <a:ext cx="3276600" cy="6858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সঠিক উত্তর জানতে</a:t>
            </a:r>
            <a:r>
              <a:rPr lang="bn-IN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বৃত্তে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ক্লিক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করি</a:t>
            </a:r>
            <a:endParaRPr lang="en-US" sz="2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343400" y="5181600"/>
            <a:ext cx="1693863" cy="3444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3878263" y="518318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Multiply 56"/>
          <p:cNvSpPr/>
          <p:nvPr/>
        </p:nvSpPr>
        <p:spPr>
          <a:xfrm>
            <a:off x="5638800" y="5105400"/>
            <a:ext cx="373063" cy="4587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62800" y="5181600"/>
            <a:ext cx="1693863" cy="344488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</a:t>
            </a:r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735763" y="5181600"/>
            <a:ext cx="3048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8458200" y="5105400"/>
            <a:ext cx="411163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162800" y="5867400"/>
            <a:ext cx="1693863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</a:t>
            </a:r>
            <a:r>
              <a:rPr lang="bn-BD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ii, iii</a:t>
            </a:r>
            <a:r>
              <a:rPr lang="bn-BD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6705600" y="59436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Multiply 62"/>
          <p:cNvSpPr/>
          <p:nvPr/>
        </p:nvSpPr>
        <p:spPr>
          <a:xfrm>
            <a:off x="8534400" y="5867400"/>
            <a:ext cx="338138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343400" y="5867400"/>
            <a:ext cx="1693863" cy="41592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</a:t>
            </a:r>
            <a:r>
              <a:rPr lang="bn-BD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iii</a:t>
            </a:r>
          </a:p>
        </p:txBody>
      </p:sp>
      <p:sp>
        <p:nvSpPr>
          <p:cNvPr id="66" name="Half Frame 65"/>
          <p:cNvSpPr/>
          <p:nvPr/>
        </p:nvSpPr>
        <p:spPr>
          <a:xfrm rot="14014148">
            <a:off x="5664994" y="5782469"/>
            <a:ext cx="177800" cy="528638"/>
          </a:xfrm>
          <a:prstGeom prst="halfFram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81338" y="304800"/>
            <a:ext cx="2844800" cy="381000"/>
          </a:xfrm>
          <a:prstGeom prst="rect">
            <a:avLst/>
          </a:prstGeom>
          <a:solidFill>
            <a:srgbClr val="00FF00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BD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33" grpId="0" animBg="1"/>
      <p:bldP spid="65" grpId="0" animBg="1"/>
      <p:bldP spid="67" grpId="0" animBg="1"/>
      <p:bldP spid="67" grpId="1" animBg="1"/>
      <p:bldP spid="17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6" grpId="0" animBg="1"/>
      <p:bldP spid="39" grpId="0" animBg="1"/>
      <p:bldP spid="37" grpId="0" animBg="1"/>
      <p:bldP spid="29" grpId="0" animBg="1"/>
      <p:bldP spid="38" grpId="0" animBg="1"/>
      <p:bldP spid="43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40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/>
          <p:nvPr/>
        </p:nvGrpSpPr>
        <p:grpSpPr>
          <a:xfrm>
            <a:off x="2667000" y="304800"/>
            <a:ext cx="3810000" cy="980990"/>
            <a:chOff x="1295400" y="533400"/>
            <a:chExt cx="3810000" cy="1471485"/>
          </a:xfrm>
          <a:gradFill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1"/>
              </a:gs>
            </a:gsLst>
            <a:lin ang="5400000" scaled="0"/>
          </a:gradFill>
        </p:grpSpPr>
        <p:sp>
          <p:nvSpPr>
            <p:cNvPr id="54" name="Round Single Corner Rectangle 81"/>
            <p:cNvSpPr/>
            <p:nvPr/>
          </p:nvSpPr>
          <p:spPr>
            <a:xfrm flipH="1" flipV="1">
              <a:off x="1295400" y="533400"/>
              <a:ext cx="3810000" cy="1371600"/>
            </a:xfrm>
            <a:prstGeom prst="flowChartAlternateProcess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14062" y="619890"/>
              <a:ext cx="1824538" cy="1384995"/>
            </a:xfrm>
            <a:prstGeom prst="rect">
              <a:avLst/>
            </a:prstGeom>
            <a:solidFill>
              <a:srgbClr val="33CC33"/>
            </a:solidFill>
          </p:spPr>
          <p:txBody>
            <a:bodyPr wrap="none" rtlCol="0">
              <a:spAutoFit/>
            </a:bodyPr>
            <a:lstStyle/>
            <a:p>
              <a:r>
                <a:rPr lang="en-US" sz="54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itchFamily="2" charset="0"/>
                  <a:cs typeface="NikoshBAN" pitchFamily="2" charset="0"/>
                </a:rPr>
                <a:t>মূল্যায়ন</a:t>
              </a:r>
              <a:endPara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247650" y="3886200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28600" y="1295400"/>
            <a:ext cx="868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650" y="6456362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039145" y="3885406"/>
            <a:ext cx="5219699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0_005.jpg"/>
          <p:cNvPicPr>
            <a:picLocks noChangeAspect="1"/>
          </p:cNvPicPr>
          <p:nvPr/>
        </p:nvPicPr>
        <p:blipFill>
          <a:blip r:embed="rId3" cstate="print"/>
          <a:srcRect l="6667" t="22222"/>
          <a:stretch>
            <a:fillRect/>
          </a:stretch>
        </p:blipFill>
        <p:spPr>
          <a:xfrm>
            <a:off x="762000" y="1295400"/>
            <a:ext cx="3200400" cy="2593428"/>
          </a:xfrm>
          <a:prstGeom prst="rect">
            <a:avLst/>
          </a:prstGeom>
        </p:spPr>
      </p:pic>
      <p:pic>
        <p:nvPicPr>
          <p:cNvPr id="43" name="Picture 2" descr="C:\Documents and Settings\USER\Desktop\Desktop\Momentum\ed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508" y="4024012"/>
            <a:ext cx="3705224" cy="23401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800600" y="1524000"/>
            <a:ext cx="390363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এখানে কোন ধরনের গতি?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7000" y="2590800"/>
            <a:ext cx="180850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স্পন্দন গতি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4191000"/>
            <a:ext cx="372089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এটি কোন ধরনের তরঙ্গ?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5105400"/>
            <a:ext cx="224292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অনুদৈর্ঘ্য তরঙ্গ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247650" y="3886200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7200" y="457200"/>
            <a:ext cx="8686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650" y="6456362"/>
            <a:ext cx="86106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48200" y="457202"/>
            <a:ext cx="1" cy="60388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F:\Gif\animated_ocean_wav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2286000" cy="3048000"/>
          </a:xfrm>
          <a:prstGeom prst="rect">
            <a:avLst/>
          </a:prstGeom>
          <a:noFill/>
        </p:spPr>
      </p:pic>
      <p:pic>
        <p:nvPicPr>
          <p:cNvPr id="12" name="Picture 3" descr="C:\Documents and Settings\USER\Desktop\Desktop\Momentum\wate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068" y="4140982"/>
            <a:ext cx="4277166" cy="16907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59367" y="990600"/>
            <a:ext cx="267733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এখানে কী ঘটছে?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7800" y="2057400"/>
            <a:ext cx="3429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পানির পৃষ্ঠ দিয়ে তরঙ্গ</a:t>
            </a:r>
            <a:endParaRPr lang="en-US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সঞ্চারিত হচ্ছে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76800" y="4191000"/>
            <a:ext cx="372089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এটি কোন ধরনের তরঙ্গ?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42176" y="5105400"/>
            <a:ext cx="205537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অনুপ্রস্থ তরঙ্গ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6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57200"/>
            <a:ext cx="7924800" cy="646331"/>
          </a:xfrm>
          <a:prstGeom prst="rect">
            <a:avLst/>
          </a:prstGeom>
          <a:solidFill>
            <a:srgbClr val="33CC3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2239" y="4109453"/>
            <a:ext cx="276069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তাপমাত্রা ও আদ্রতা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76400" y="1753934"/>
            <a:ext cx="1123950" cy="2894266"/>
            <a:chOff x="3524250" y="2363534"/>
            <a:chExt cx="1123950" cy="2894266"/>
          </a:xfrm>
        </p:grpSpPr>
        <p:grpSp>
          <p:nvGrpSpPr>
            <p:cNvPr id="6" name="Group 5"/>
            <p:cNvGrpSpPr/>
            <p:nvPr/>
          </p:nvGrpSpPr>
          <p:grpSpPr>
            <a:xfrm>
              <a:off x="3524250" y="2363534"/>
              <a:ext cx="1123950" cy="2894266"/>
              <a:chOff x="3524250" y="2363534"/>
              <a:chExt cx="1123950" cy="289426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29050" y="2363534"/>
                <a:ext cx="819150" cy="154305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 flipV="1">
                <a:off x="3524250" y="3714750"/>
                <a:ext cx="819150" cy="154305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3524250" y="3810000"/>
              <a:ext cx="81915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79615" y="3505200"/>
            <a:ext cx="2291012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** অনুদৈর্ঘ্য তরঙ্গ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109453"/>
            <a:ext cx="529503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*শব্দের বেগ মাধ্যমের কীসের উপর নির্ভরশীল?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7950" y="1219200"/>
            <a:ext cx="3819525" cy="2266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510033"/>
            <a:ext cx="370486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*কোন ধরনের তরঙ্গ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সৃষ্টি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হচ্ছে?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5328653"/>
            <a:ext cx="80010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উৎস হতে প্রতিফলকের নূন্যতম দূরত্ব কত হলে প্রতিধ্বনি শোনা যাবে?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585" y="5932292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729233"/>
            <a:ext cx="328612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বাদুর কীভাবে পথ চলে ?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75598" y="4729233"/>
            <a:ext cx="35696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শব্দের প্রতিধ্বনির সাহায্যে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98269" y="5914367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15956" y="5928073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33643" y="5928073"/>
            <a:ext cx="181704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ঘ.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16.6 m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482605" y="5869810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362200" y="5922435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4351792" y="5890975"/>
            <a:ext cx="601208" cy="509825"/>
          </a:xfrm>
          <a:prstGeom prst="mathMultiply">
            <a:avLst>
              <a:gd name="adj1" fmla="val 1102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alf Frame 23"/>
          <p:cNvSpPr/>
          <p:nvPr/>
        </p:nvSpPr>
        <p:spPr>
          <a:xfrm rot="13630017">
            <a:off x="6404699" y="5862368"/>
            <a:ext cx="357604" cy="374561"/>
          </a:xfrm>
          <a:prstGeom prst="halfFrame">
            <a:avLst>
              <a:gd name="adj1" fmla="val 14617"/>
              <a:gd name="adj2" fmla="val 16275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0" grpId="0"/>
      <p:bldP spid="11" grpId="0"/>
      <p:bldP spid="3" grpId="0"/>
      <p:bldP spid="17" grpId="0"/>
      <p:bldP spid="18" grpId="0"/>
      <p:bldP spid="19" grpId="0"/>
      <p:bldP spid="20" grpId="0"/>
      <p:bldP spid="26" grpId="0"/>
      <p:bldP spid="27" grpId="0"/>
      <p:bldP spid="28" grpId="0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533400"/>
            <a:ext cx="3733800" cy="838200"/>
          </a:xfrm>
          <a:prstGeom prst="rect">
            <a:avLst/>
          </a:prstGeom>
          <a:solidFill>
            <a:srgbClr val="33CC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জোড়া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য়</a:t>
            </a: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ঃ </a:t>
            </a:r>
          </a:p>
          <a:p>
            <a:pPr algn="ctr">
              <a:defRPr/>
            </a:pP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খাতায়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লিখ</a:t>
            </a:r>
            <a:r>
              <a:rPr lang="bn-I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04800" y="1600200"/>
            <a:ext cx="8610600" cy="5105400"/>
            <a:chOff x="304800" y="1219200"/>
            <a:chExt cx="8610600" cy="5410200"/>
          </a:xfrm>
        </p:grpSpPr>
        <p:pic>
          <p:nvPicPr>
            <p:cNvPr id="51210" name="Picture 6" descr="longitudinal-waves-o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219200"/>
              <a:ext cx="8610600" cy="541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Up Arrow Callout 13"/>
            <p:cNvSpPr/>
            <p:nvPr/>
          </p:nvSpPr>
          <p:spPr>
            <a:xfrm>
              <a:off x="1981200" y="3189146"/>
              <a:ext cx="4191000" cy="762071"/>
            </a:xfrm>
            <a:prstGeom prst="upArrow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তরঙ্গটি কিরুপ এবং কেন?</a:t>
              </a:r>
              <a:endPara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5" name="Up Arrow Callout 14"/>
            <p:cNvSpPr/>
            <p:nvPr/>
          </p:nvSpPr>
          <p:spPr>
            <a:xfrm>
              <a:off x="2133600" y="5180961"/>
              <a:ext cx="4191000" cy="762071"/>
            </a:xfrm>
            <a:prstGeom prst="upArrow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bn-IN" sz="2400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তরঙ্গটি কিরুপ এবং কেন?</a:t>
              </a:r>
              <a:endParaRPr lang="en-US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04800" y="6324600"/>
            <a:ext cx="8610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562600"/>
            <a:ext cx="8077200" cy="584775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কম্পন ছাড়া শব্দ তরঙ্গ উৎপন্ন হয় না-যুক্তিসহ বিশ্লেষণ কর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182" y="572869"/>
            <a:ext cx="8276618" cy="646331"/>
          </a:xfrm>
          <a:prstGeom prst="rect">
            <a:avLst/>
          </a:prstGeom>
          <a:solidFill>
            <a:srgbClr val="33CC3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34" y="1709268"/>
            <a:ext cx="3997066" cy="3091332"/>
          </a:xfrm>
          <a:prstGeom prst="rect">
            <a:avLst/>
          </a:prstGeom>
          <a:solidFill>
            <a:srgbClr val="E7E7FF"/>
          </a:solidFill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9402" y="685800"/>
            <a:ext cx="3352800" cy="769441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2828835"/>
            <a:ext cx="7315205" cy="1200329"/>
          </a:xfrm>
          <a:prstGeom prst="rect">
            <a:avLst/>
          </a:prstGeom>
          <a:solidFill>
            <a:srgbClr val="FFE5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তরঙ্গ সঞ্চালনের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জন্য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অবিচ্ছিন্ন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জড়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মাধ্যম প্রয়োজন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– যুক্তিসহ বিশ্লেষণ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কর।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5503" tIns="52752" rIns="105503" bIns="52752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200400"/>
            <a:ext cx="8839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0213" y="6096000"/>
            <a:ext cx="83058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চিত্রের তরঙ্গ দুটি একই প্রকার কী?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6096000"/>
            <a:ext cx="88392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না। তরঙ্গ দুটি ভিন্ন।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8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6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3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55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2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onicboom"/>
          <p:cNvPicPr>
            <a:picLocks noChangeAspect="1" noChangeArrowheads="1"/>
          </p:cNvPicPr>
          <p:nvPr/>
        </p:nvPicPr>
        <p:blipFill rotWithShape="1">
          <a:blip r:embed="rId4" cstate="print"/>
          <a:srcRect t="183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77400" y="762000"/>
            <a:ext cx="304800" cy="304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4979964"/>
            <a:ext cx="9144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তোমরা কী শুনতে পাচ্ছ?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4944105"/>
            <a:ext cx="91440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5400" dirty="0" smtClean="0">
                <a:latin typeface="NikoshBAN" pitchFamily="2" charset="0"/>
                <a:cs typeface="NikoshBAN" pitchFamily="2" charset="0"/>
              </a:rPr>
              <a:t>              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শব্দ</a:t>
            </a:r>
            <a:endParaRPr lang="bn-BD" sz="4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5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66700"/>
            <a:ext cx="8534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70631" y="194101"/>
            <a:ext cx="4703037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5" name="Picture 4" descr="wave.gif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51" y="830997"/>
            <a:ext cx="4495799" cy="259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07600" y="1783222"/>
            <a:ext cx="4229098" cy="693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r>
              <a:rPr lang="bn-IN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তরঙ্গ ও শব্দ 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87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44376" y="1762786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 কী তা ব্যাখ্যা করতে পারবে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4375" y="2322429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তরঙ্গের </a:t>
            </a:r>
            <a:r>
              <a:rPr lang="bn-IN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প্রকারভেদ ব্যাখ্যা করতে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02015" y="1015773"/>
            <a:ext cx="5498930" cy="6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bn-BD" sz="33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.................</a:t>
            </a:r>
            <a:endParaRPr lang="en-US" sz="33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4374" y="2882072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তরঙ্গের বৈশিষ্ট্য ব্যাখ্যা করতে পারবে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70612" y="250586"/>
            <a:ext cx="2204092" cy="726662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IN" sz="4400" b="1" dirty="0" smtClean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 smtClean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400" b="1" dirty="0">
              <a:solidFill>
                <a:prstClr val="white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4374" y="3441715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 </a:t>
            </a:r>
            <a:r>
              <a:rPr lang="bn-IN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কি তা বর্ণনা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02">
            <a:off x="197197" y="119593"/>
            <a:ext cx="2089502" cy="140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4373" y="4001358"/>
            <a:ext cx="6456573" cy="52111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 তরঙ্গের বৈশিষ্ট্য ব্যাখ্যা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3000" y="4545106"/>
            <a:ext cx="6457945" cy="923330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শব্দের বেগ, কম্পাংক এবং তরঙ্গ দৈর্ঘ্যের মধ্যে গাণিতিক সম্পর্ক স্থাপন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42999" y="5491066"/>
            <a:ext cx="6457945" cy="50783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শব্দের প্রতিধ্বনি বর্ণনা</a:t>
            </a:r>
            <a:r>
              <a:rPr lang="bn-BD" sz="27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7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27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498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000">
        <p15:prstTrans prst="peelOff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9" grpId="0" animBg="1"/>
      <p:bldP spid="10" grpId="0" animBg="1"/>
      <p:bldP spid="11" grpId="0" animBg="1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04176"/>
            <a:ext cx="88392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2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তরঙ্গঃ</a:t>
            </a:r>
            <a:r>
              <a:rPr lang="bn-IN" sz="32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যে পর্যায়বৃত্ত আন্দোলন কোন জড় মাধ্যমের একস্থান থেকে অন্যস্থানে শক্তি সঞ্চালিত করে কিন্তু মাধ্যমের কণাগুলোকে স্থায়ীভাবে স্থানান্তরিত করেনা তাকে তরঙ্গ বলে।</a:t>
            </a:r>
          </a:p>
        </p:txBody>
      </p:sp>
      <p:sp>
        <p:nvSpPr>
          <p:cNvPr id="4" name="Rectangle 3"/>
          <p:cNvSpPr/>
          <p:nvPr/>
        </p:nvSpPr>
        <p:spPr>
          <a:xfrm>
            <a:off x="992020" y="3507438"/>
            <a:ext cx="223811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as-IN" sz="3200" dirty="0" smtClean="0">
                <a:solidFill>
                  <a:schemeClr val="tx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১) অনুপ্রস্থ তরঙ্গ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542479" y="3609326"/>
            <a:ext cx="1143000" cy="381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2020" y="5001086"/>
            <a:ext cx="2246128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as-IN" sz="2800" dirty="0" smtClean="0">
                <a:latin typeface="NikoshBAN" pitchFamily="2" charset="0"/>
                <a:cs typeface="NikoshBAN" pitchFamily="2" charset="0"/>
              </a:rPr>
              <a:t>২) অনুদৈর্ঘ্য তরঙ্গ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as-IN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650055" y="5001086"/>
            <a:ext cx="1066800" cy="457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ngitudinal-waves-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762" y="2667000"/>
            <a:ext cx="3733800" cy="3774139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1898" y="257845"/>
            <a:ext cx="4140203" cy="646331"/>
          </a:xfrm>
          <a:prstGeom prst="rect">
            <a:avLst/>
          </a:prstGeom>
          <a:solidFill>
            <a:srgbClr val="33CC33"/>
          </a:solidFill>
          <a:ln>
            <a:headEnd/>
            <a:tailEnd/>
          </a:ln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indent="0"/>
            <a:r>
              <a:rPr lang="bn-IN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তরঙ্গ কী তা ব্যাখ্যা কর ? 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763000" y="6133514"/>
            <a:ext cx="870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কথাবলা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71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4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4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900"/>
                            </p:stCondLst>
                            <p:childTnLst>
                              <p:par>
                                <p:cTn id="37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2|4.2|4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2052</Words>
  <Application>Microsoft Office PowerPoint</Application>
  <PresentationFormat>On-screen Show (4:3)</PresentationFormat>
  <Paragraphs>304</Paragraphs>
  <Slides>53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Vrinda</vt:lpstr>
      <vt:lpstr>Wingdings</vt:lpstr>
      <vt:lpstr>Verdana</vt:lpstr>
      <vt:lpstr>NikoshBAN</vt:lpstr>
      <vt:lpstr>Times New Roman</vt:lpstr>
      <vt:lpstr>Calibri</vt:lpstr>
      <vt:lpstr>Garamond</vt:lpstr>
      <vt:lpstr>arial</vt:lpstr>
      <vt:lpstr>Book Antiqua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303</cp:revision>
  <dcterms:created xsi:type="dcterms:W3CDTF">2006-08-16T00:00:00Z</dcterms:created>
  <dcterms:modified xsi:type="dcterms:W3CDTF">2024-12-03T16:01:46Z</dcterms:modified>
</cp:coreProperties>
</file>